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3" r:id="rId9"/>
    <p:sldId id="264" r:id="rId10"/>
    <p:sldId id="265" r:id="rId11"/>
    <p:sldId id="276" r:id="rId12"/>
    <p:sldId id="277" r:id="rId13"/>
    <p:sldId id="278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737" autoAdjust="0"/>
  </p:normalViewPr>
  <p:slideViewPr>
    <p:cSldViewPr>
      <p:cViewPr varScale="1">
        <p:scale>
          <a:sx n="100" d="100"/>
          <a:sy n="100" d="100"/>
        </p:scale>
        <p:origin x="-90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4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3791948807358778E-3"/>
          <c:w val="0.65884818217167296"/>
          <c:h val="0.9872416102385281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817208612812284"/>
          <c:y val="0.24360406834965287"/>
          <c:w val="0.32948223485953143"/>
          <c:h val="0.74288654149404221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759769435027718E-3"/>
          <c:y val="0.12915399609519621"/>
          <c:w val="0.40390382049642132"/>
          <c:h val="0.6384777435676742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 ОБЩЕГОСУДАРСТВЕННЫЕ ВОПРОСЫ</c:v>
                </c:pt>
                <c:pt idx="1">
                  <c:v> НАЦИОНАЛЬНАЯ БЕЗОПАСНОСТЬ И   ПРАВООХРАНИТЕЛЬНАЯ ДЕЯТЕЛЬНОСТЬ</c:v>
                </c:pt>
                <c:pt idx="2">
                  <c:v> НАЦИОНАЛЬНАЯ ЭКОНОМИКА</c:v>
                </c:pt>
                <c:pt idx="3">
                  <c:v> ЖИЛИЩНО-КОММУНАЛЬНОЕ ХОЗЯЙСТВО</c:v>
                </c:pt>
                <c:pt idx="4">
                  <c:v> ОБРАЗОВАНИЕ</c:v>
                </c:pt>
                <c:pt idx="5">
                  <c:v> СОЦИАЛЬНАЯ ПОЛИТИКА</c:v>
                </c:pt>
                <c:pt idx="6">
                  <c:v> КУЛЬТУРА, КИНЕМАТОРГАФИЯ</c:v>
                </c:pt>
                <c:pt idx="7">
                  <c:v> ФИЗИЧЕСКАЯ КУЛЬТУРА ,СПОРТ</c:v>
                </c:pt>
                <c:pt idx="8">
                  <c:v> ОХРАНА СЕМЬИ И ДЕТСТВА</c:v>
                </c:pt>
                <c:pt idx="9">
                  <c:v> СРЕДСТВА МАССОВОЙ ИНФОРМАЦИИ</c:v>
                </c:pt>
              </c:strCache>
            </c:strRef>
          </c:cat>
          <c:val>
            <c:numRef>
              <c:f>Лист1!$B$2:$B$11</c:f>
              <c:numCache>
                <c:formatCode>Основной</c:formatCode>
                <c:ptCount val="10"/>
                <c:pt idx="0">
                  <c:v>27565.9</c:v>
                </c:pt>
                <c:pt idx="1">
                  <c:v>1930.4</c:v>
                </c:pt>
                <c:pt idx="2">
                  <c:v>65.599999999999994</c:v>
                </c:pt>
                <c:pt idx="3">
                  <c:v>37651.599999999999</c:v>
                </c:pt>
                <c:pt idx="4">
                  <c:v>576.70000000000005</c:v>
                </c:pt>
                <c:pt idx="5">
                  <c:v>16884.7</c:v>
                </c:pt>
                <c:pt idx="6">
                  <c:v>4485.3</c:v>
                </c:pt>
                <c:pt idx="7">
                  <c:v>370.5</c:v>
                </c:pt>
                <c:pt idx="8">
                  <c:v>15591</c:v>
                </c:pt>
                <c:pt idx="9">
                  <c:v>1729.7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50296250867020786"/>
          <c:y val="1.4217592592592589E-2"/>
          <c:w val="0.48897494872942043"/>
          <c:h val="0.93999382716049384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432098765432098E-3"/>
          <c:y val="6.3842766721689962E-3"/>
          <c:w val="0.99845679012345678"/>
          <c:h val="0.796052464414755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7"/>
          <c:dPt>
            <c:idx val="0"/>
            <c:bubble3D val="0"/>
            <c:spPr/>
          </c:dPt>
          <c:dPt>
            <c:idx val="1"/>
            <c:bubble3D val="0"/>
            <c:explosion val="39"/>
          </c:dPt>
          <c:dPt>
            <c:idx val="2"/>
            <c:bubble3D val="0"/>
            <c:spPr/>
          </c:dPt>
          <c:dLbls>
            <c:numFmt formatCode="Основной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Военно-патриотическое воспитание граждан</c:v>
                </c:pt>
                <c:pt idx="1">
                  <c:v>Организация и проведение досуговых мероприятий</c:v>
                </c:pt>
                <c:pt idx="2">
                  <c:v>проведении городских праздничных и иных зрелищных мероприятий</c:v>
                </c:pt>
              </c:strCache>
            </c:strRef>
          </c:cat>
          <c:val>
            <c:numRef>
              <c:f>Лист1!$B$2:$B$4</c:f>
              <c:numCache>
                <c:formatCode>0,0%</c:formatCode>
                <c:ptCount val="3"/>
                <c:pt idx="0">
                  <c:v>7.6452662356380999E-2</c:v>
                </c:pt>
                <c:pt idx="1">
                  <c:v>0.67948770744965614</c:v>
                </c:pt>
                <c:pt idx="2">
                  <c:v>0.24405963019396282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56141975308641978"/>
          <c:y val="0.7530410655146762"/>
          <c:w val="0.43858024691358027"/>
          <c:h val="0.20625334321115749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487168270632844E-2"/>
          <c:y val="3.7679715896926237E-2"/>
          <c:w val="0.70017838048021774"/>
          <c:h val="0.9284709132619952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/>
          </c:dPt>
          <c:dPt>
            <c:idx val="1"/>
            <c:bubble3D val="0"/>
            <c:spPr/>
          </c:dPt>
          <c:dPt>
            <c:idx val="2"/>
            <c:bubble3D val="0"/>
            <c:spPr/>
          </c:dPt>
          <c:dLbls>
            <c:numFmt formatCode="Основной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Доплаты к пенсиям</c:v>
                </c:pt>
                <c:pt idx="1">
                  <c:v>Выплаты вознаграждения приемным родителям</c:v>
                </c:pt>
                <c:pt idx="2">
                  <c:v>Выплаты денежных средств на содержание ребенка</c:v>
                </c:pt>
              </c:strCache>
            </c:strRef>
          </c:cat>
          <c:val>
            <c:numRef>
              <c:f>Лист1!$B$2:$B$5</c:f>
              <c:numCache>
                <c:formatCode>0,0%</c:formatCode>
                <c:ptCount val="4"/>
                <c:pt idx="0">
                  <c:v>7.6619661587117346E-2</c:v>
                </c:pt>
                <c:pt idx="1">
                  <c:v>0.27058224309582052</c:v>
                </c:pt>
                <c:pt idx="2">
                  <c:v>0.65279809531706223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8314037134247108"/>
          <c:y val="0.60991749159239705"/>
          <c:w val="0.29062506075629435"/>
          <c:h val="0.34239564044160326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3852428"/>
          </a:xfr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0" eaLnBrk="1" latinLnBrk="0" hangingPunct="1"/>
            <a:r>
              <a:rPr lang="ru-RU" sz="1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ru-RU" sz="1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</a:br>
            <a:r>
              <a:rPr lang="ru-RU" sz="1000" b="1" dirty="0">
                <a:latin typeface="Times New Roman"/>
                <a:cs typeface="Times New Roman"/>
              </a:rPr>
              <a:t/>
            </a:r>
            <a:br>
              <a:rPr lang="ru-RU" sz="1000" b="1" dirty="0">
                <a:latin typeface="Times New Roman"/>
                <a:cs typeface="Times New Roman"/>
              </a:rPr>
            </a:br>
            <a:r>
              <a:rPr lang="ru-RU" sz="1000" b="1" dirty="0" smtClean="0">
                <a:latin typeface="Times New Roman"/>
                <a:cs typeface="Times New Roman"/>
              </a:rPr>
              <a:t/>
            </a:r>
            <a:br>
              <a:rPr lang="ru-RU" sz="1000" b="1" dirty="0" smtClean="0">
                <a:latin typeface="Times New Roman"/>
                <a:cs typeface="Times New Roman"/>
              </a:rPr>
            </a:b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«Бюджет для граждан»</a:t>
            </a:r>
            <a:endParaRPr lang="ru-RU" dirty="0" smtClean="0"/>
          </a:p>
          <a:p>
            <a:pPr rtl="0" eaLnBrk="1" latinLnBrk="0" hangingPunct="1"/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внутригородского муниципального образования Санкт-Петербурга муниципальный округ № 75 </a:t>
            </a:r>
            <a:b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</a:b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на </a:t>
            </a: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2021 </a:t>
            </a: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год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600929"/>
              </p:ext>
            </p:extLst>
          </p:nvPr>
        </p:nvGraphicFramePr>
        <p:xfrm>
          <a:off x="755576" y="1268760"/>
          <a:ext cx="7272808" cy="50486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58454"/>
                <a:gridCol w="1322066"/>
                <a:gridCol w="1368152"/>
                <a:gridCol w="1224136"/>
              </a:tblGrid>
              <a:tr h="5568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Наименование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dirty="0" smtClean="0"/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/>
                        <a:t>Сумма на 2019 год    ( тыс. руб.)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chemeClr val="bg1"/>
                          </a:solidFill>
                        </a:rPr>
                        <a:t>Сумма на 2020 год    ( тыс. руб.)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Сумма на </a:t>
                      </a:r>
                      <a:r>
                        <a:rPr lang="ru-RU" sz="1200" u="none" strike="noStrike" dirty="0" smtClean="0"/>
                        <a:t>2021 </a:t>
                      </a:r>
                      <a:r>
                        <a:rPr lang="ru-RU" sz="1200" u="none" strike="noStrike" dirty="0" smtClean="0"/>
                        <a:t>год    ( тыс. руб.)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365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</a:t>
                      </a:r>
                      <a:r>
                        <a:rPr lang="ru-RU" sz="1200" u="none" strike="noStrike" dirty="0" smtClean="0"/>
                        <a:t>ОБЩЕГОСУДАРСТВЕННЫЕ </a:t>
                      </a:r>
                      <a:r>
                        <a:rPr lang="ru-RU" sz="1200" u="none" strike="noStrike" dirty="0"/>
                        <a:t>ВОПРОСЫ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27631,4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25944,2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27565,9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769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 smtClean="0"/>
                        <a:t>НАЦИОНАЛЬНАЯ </a:t>
                      </a:r>
                      <a:r>
                        <a:rPr lang="ru-RU" sz="1200" u="none" strike="noStrike" dirty="0" smtClean="0"/>
                        <a:t>БЕЗОПАСНОСТЬ И </a:t>
                      </a:r>
                      <a:r>
                        <a:rPr lang="ru-RU" sz="1200" u="none" strike="noStrike" baseline="0" dirty="0" smtClean="0"/>
                        <a:t> </a:t>
                      </a:r>
                    </a:p>
                    <a:p>
                      <a:pPr algn="l" fontAlgn="t"/>
                      <a:r>
                        <a:rPr lang="ru-RU" sz="1200" u="none" strike="noStrike" dirty="0" smtClean="0"/>
                        <a:t>  ПРАВООХРАНИТЕЛЬНАЯ ДЕЯТЕЛЬНОСТЬ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1146,8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1930,4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8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 smtClean="0"/>
                        <a:t>НАЦИОНАЛЬНАЯ </a:t>
                      </a:r>
                      <a:r>
                        <a:rPr lang="ru-RU" sz="1200" u="none" strike="noStrike" dirty="0"/>
                        <a:t>ЭКОНОМИКА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61,6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69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65,6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952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 smtClean="0"/>
                        <a:t>ЖИЛИЩНО-КОММУНАЛЬНОЕ</a:t>
                      </a:r>
                      <a:r>
                        <a:rPr lang="ru-RU" sz="1200" u="none" strike="noStrike" baseline="0" dirty="0" smtClean="0"/>
                        <a:t> </a:t>
                      </a:r>
                      <a:r>
                        <a:rPr lang="ru-RU" sz="1200" u="none" strike="noStrike" baseline="0" dirty="0" smtClean="0"/>
                        <a:t>ХОЗЯЙСТВО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8418,2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1536,2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37651,6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</a:t>
                      </a:r>
                      <a:r>
                        <a:rPr lang="ru-RU" sz="1200" u="none" strike="noStrike" dirty="0" smtClean="0"/>
                        <a:t>ОБРАЗОВАНИЕ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17050,6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3628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576,7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</a:t>
                      </a:r>
                      <a:r>
                        <a:rPr lang="ru-RU" sz="1200" u="none" strike="noStrike" dirty="0" smtClean="0"/>
                        <a:t>СОЦИАЛЬНАЯ </a:t>
                      </a:r>
                      <a:r>
                        <a:rPr lang="ru-RU" sz="1200" u="none" strike="noStrike" dirty="0"/>
                        <a:t>ПОЛИТИКА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17374,3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16824,4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16884,7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baseline="0" dirty="0" smtClean="0"/>
                        <a:t> </a:t>
                      </a:r>
                      <a:r>
                        <a:rPr lang="ru-RU" sz="1200" u="none" strike="noStrike" dirty="0" smtClean="0"/>
                        <a:t>КУЛЬТУРА</a:t>
                      </a:r>
                      <a:r>
                        <a:rPr lang="ru-RU" sz="1200" u="none" strike="noStrike" dirty="0" smtClean="0"/>
                        <a:t>, КИНЕМАТОРГАФИЯ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8750,0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26369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4485,3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</a:t>
                      </a:r>
                      <a:r>
                        <a:rPr lang="ru-RU" sz="1200" u="none" strike="noStrike" dirty="0" smtClean="0"/>
                        <a:t>ФИЗИЧЕСКАЯ </a:t>
                      </a:r>
                      <a:r>
                        <a:rPr lang="ru-RU" sz="1200" u="none" strike="noStrike" dirty="0"/>
                        <a:t>КУЛЬТУРА </a:t>
                      </a:r>
                      <a:r>
                        <a:rPr lang="ru-RU" sz="1200" u="none" strike="noStrike" dirty="0" smtClean="0"/>
                        <a:t>,СПОРТ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208,3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370,5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ОХРАНА СЕМЬИ И ДЕТСТВА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15591,0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75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 smtClean="0"/>
                        <a:t>СРЕДСТВА </a:t>
                      </a:r>
                      <a:r>
                        <a:rPr lang="ru-RU" sz="1200" u="none" strike="noStrike" dirty="0" smtClean="0"/>
                        <a:t>МАССОВОЙ ИНФОРМАЦИИ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2844,8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751,4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1729,7</a:t>
                      </a:r>
                      <a:endParaRPr lang="ru-RU" sz="1400" u="none" strike="noStrike" dirty="0" smtClean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23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/>
                        <a:t>   Всего </a:t>
                      </a:r>
                      <a:r>
                        <a:rPr lang="ru-RU" sz="1400" u="none" strike="noStrike" dirty="0"/>
                        <a:t>расходов: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82385,9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87037,9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91260,4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1430"/>
                <a:latin typeface="Times New Roman" pitchFamily="18" charset="0"/>
                <a:cs typeface="Times New Roman" pitchFamily="18" charset="0"/>
              </a:rPr>
              <a:t>Динамика расходов бюджета</a:t>
            </a:r>
            <a:endParaRPr lang="ru-RU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cs typeface="Times New Roman"/>
              </a:rPr>
              <a:t>Структура расходов бюджета на </a:t>
            </a:r>
            <a:r>
              <a:rPr lang="ru-RU" b="1" dirty="0" smtClean="0">
                <a:latin typeface="Times New Roman"/>
                <a:cs typeface="Times New Roman"/>
              </a:rPr>
              <a:t>2021 </a:t>
            </a:r>
            <a:r>
              <a:rPr lang="ru-RU" b="1" dirty="0">
                <a:latin typeface="Times New Roman"/>
                <a:cs typeface="Times New Roman"/>
              </a:rPr>
              <a:t>год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4825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399553694"/>
              </p:ext>
            </p:extLst>
          </p:nvPr>
        </p:nvGraphicFramePr>
        <p:xfrm>
          <a:off x="827584" y="1412776"/>
          <a:ext cx="7992888" cy="518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5127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Структура расходов на культуру и образование на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867395"/>
              </p:ext>
            </p:extLst>
          </p:nvPr>
        </p:nvGraphicFramePr>
        <p:xfrm>
          <a:off x="457200" y="1600200"/>
          <a:ext cx="8229600" cy="470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9132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Структура расходов на социальную политику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9298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1043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780928"/>
            <a:ext cx="6624736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ru-RU" sz="4400" kern="1200" dirty="0" smtClean="0">
                <a:solidFill>
                  <a:schemeClr val="lt1"/>
                </a:solidFill>
                <a:latin typeface="Times New Roman"/>
                <a:ea typeface="+mn-ea"/>
                <a:cs typeface="Times New Roman"/>
              </a:rPr>
              <a:t>Спасибо за внимание!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44008" y="1582340"/>
            <a:ext cx="4139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«Бюджет для граждан» познакомит вас с основными показателями бюджета МО № 75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2021.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внутригородского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муниципального образования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Санкт-Петербурга муниципальный округ № 75.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23" y="1789711"/>
            <a:ext cx="3848761" cy="32785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268760"/>
            <a:ext cx="381642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Доходы бюджета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-поступающие в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бюджет денежные средства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99992" y="1268760"/>
            <a:ext cx="417646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-выплачиваемые из бюджета денежные средства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2474721"/>
            <a:ext cx="7992888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Дефицит бюджета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превышение расходов бюджета над его доходами.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бюджета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превышение доходов бюджета над его расходами.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537321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ВАЖНО: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Обязательное требование, предъявляемое к составлению и утверждению бюджета – это его сбалансированность!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ru-RU" sz="32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Основные понятия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420888"/>
            <a:ext cx="3600400" cy="2554545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6088"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Проект бюджета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МО № 75 составляется сроком на один год – очередной финансовый год.</a:t>
            </a:r>
          </a:p>
          <a:p>
            <a:pPr indent="446088"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Среднесрочный финансовый план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 № 75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составляется сроком на 3 года – очередной финансовый год и плановый период.</a:t>
            </a:r>
          </a:p>
          <a:p>
            <a:pPr indent="446088"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Плановый период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два финансовых года, следующих за очередным финансовым годом.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k.bykhanova\Desktop\301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4087" y="2440446"/>
            <a:ext cx="3626916" cy="2534987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1760" y="764704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40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Основные понятия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трелка вправо 9"/>
          <p:cNvSpPr/>
          <p:nvPr/>
        </p:nvSpPr>
        <p:spPr>
          <a:xfrm>
            <a:off x="755576" y="1844824"/>
            <a:ext cx="2428892" cy="857256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Доходы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785786" y="3214686"/>
            <a:ext cx="2428892" cy="785818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Расходы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827584" y="4365104"/>
            <a:ext cx="2428892" cy="85725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Дефицит(-), профицит (+)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294928" y="1987700"/>
            <a:ext cx="1214446" cy="2857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2021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год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Блок-схема: магнитный диск 22"/>
          <p:cNvSpPr/>
          <p:nvPr/>
        </p:nvSpPr>
        <p:spPr>
          <a:xfrm>
            <a:off x="7259209" y="3485554"/>
            <a:ext cx="1357322" cy="716090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91260,4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4" name="Блок-схема: магнитный диск 23"/>
          <p:cNvSpPr/>
          <p:nvPr/>
        </p:nvSpPr>
        <p:spPr>
          <a:xfrm>
            <a:off x="7259209" y="2551160"/>
            <a:ext cx="1285884" cy="64294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91260,4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5" name="Блок-схема: магнитный диск 24"/>
          <p:cNvSpPr/>
          <p:nvPr/>
        </p:nvSpPr>
        <p:spPr>
          <a:xfrm>
            <a:off x="7294928" y="4577067"/>
            <a:ext cx="1357322" cy="55327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0,0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67544" y="5517232"/>
            <a:ext cx="8136904" cy="954107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Приоритетом бюджетной политики при формировании расходной части бюджета 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году остается ее социальная направленность. Более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40%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расходов планируется направлять на благоустройство территории муниципального образования, более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18%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планируется направить на социальную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политику, образование и культуру.</a:t>
            </a:r>
          </a:p>
        </p:txBody>
      </p:sp>
      <p:sp>
        <p:nvSpPr>
          <p:cNvPr id="28" name="Заголовок 27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926976"/>
          </a:xfrm>
        </p:spPr>
        <p:txBody>
          <a:bodyPr/>
          <a:lstStyle/>
          <a:p>
            <a:pPr rtl="0" eaLnBrk="1" latinLnBrk="0" hangingPunct="1"/>
            <a: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Основные характеристики бюджета, тыс.руб.</a:t>
            </a:r>
            <a:endParaRPr lang="ru-RU" sz="28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779912" y="1973348"/>
            <a:ext cx="1214446" cy="2857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2019 год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Блок-схема: магнитный диск 29"/>
          <p:cNvSpPr/>
          <p:nvPr/>
        </p:nvSpPr>
        <p:spPr>
          <a:xfrm>
            <a:off x="3744192" y="3459441"/>
            <a:ext cx="1330415" cy="72785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82385,9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1" name="Блок-схема: магнитный диск 30"/>
          <p:cNvSpPr/>
          <p:nvPr/>
        </p:nvSpPr>
        <p:spPr>
          <a:xfrm>
            <a:off x="3744193" y="2536807"/>
            <a:ext cx="1285884" cy="64294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81675,3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2" name="Блок-схема: магнитный диск 31"/>
          <p:cNvSpPr/>
          <p:nvPr/>
        </p:nvSpPr>
        <p:spPr>
          <a:xfrm>
            <a:off x="3717285" y="4562714"/>
            <a:ext cx="1357322" cy="55327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-710,6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566980" y="1992192"/>
            <a:ext cx="1214446" cy="2857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2020 год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>
            <a:off x="5531260" y="3478285"/>
            <a:ext cx="1330415" cy="72785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87037,9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5" name="Блок-схема: магнитный диск 34"/>
          <p:cNvSpPr/>
          <p:nvPr/>
        </p:nvSpPr>
        <p:spPr>
          <a:xfrm>
            <a:off x="5531261" y="2555651"/>
            <a:ext cx="1285884" cy="64294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87037,9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6" name="Блок-схема: магнитный диск 35"/>
          <p:cNvSpPr/>
          <p:nvPr/>
        </p:nvSpPr>
        <p:spPr>
          <a:xfrm>
            <a:off x="5566980" y="4581558"/>
            <a:ext cx="1357322" cy="55327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0,0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36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Доходы бюджета</a:t>
            </a:r>
            <a:endParaRPr lang="ru-RU" sz="36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41568" y="2780928"/>
            <a:ext cx="2562280" cy="33123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Налоговые доходы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поступление от уплаты федеральных, региональных и местных налогов и сборов, предусмотренных Налоговым Кодексом Российской Федерации, законодательством Санкт-Петербургом</a:t>
            </a:r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91880" y="2780928"/>
            <a:ext cx="2592288" cy="33123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Неналоговые доходы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платежи, которые включают в себя:</a:t>
            </a:r>
          </a:p>
          <a:p>
            <a:pPr indent="174625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•восстановительная стоимость зеленых насаждений;</a:t>
            </a:r>
          </a:p>
          <a:p>
            <a:pPr indent="174625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•штрафы за нарушение законодательства;</a:t>
            </a:r>
          </a:p>
          <a:p>
            <a:pPr indent="174625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•иные неналоговые доходы.</a:t>
            </a:r>
          </a:p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72200" y="2780928"/>
            <a:ext cx="2304256" cy="33123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Безвозмездные поступления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поступления в местный бюджет межбюджетных трансфертов в виде дотаций, субсидий, субвенций и иных межбюджетных трансфертов </a:t>
            </a:r>
          </a:p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1568" y="1412776"/>
            <a:ext cx="8034888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поступающие в бюджет денежные средства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04739"/>
              </p:ext>
            </p:extLst>
          </p:nvPr>
        </p:nvGraphicFramePr>
        <p:xfrm>
          <a:off x="539552" y="2492896"/>
          <a:ext cx="7488832" cy="19507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528392"/>
                <a:gridCol w="1296144"/>
                <a:gridCol w="1296144"/>
                <a:gridCol w="1368152"/>
              </a:tblGrid>
              <a:tr h="36600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 год 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2020 год план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2021 год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Налоговые доходы (тыс.руб.)	</a:t>
                      </a:r>
                      <a:endParaRPr kumimoji="0" lang="ru-RU" sz="14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58040,8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62942,1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53 196,2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Неналоговые доходы (тыс.руб.)</a:t>
                      </a:r>
                      <a:endParaRPr kumimoji="0" lang="ru-RU" sz="14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4088,2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3212,1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0,00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r>
                        <a:rPr kumimoji="0" lang="ru-RU" sz="1400" kern="1200" baseline="0" dirty="0" smtClean="0"/>
                        <a:t>Безвозмездные поступления (тыс.руб.)	</a:t>
                      </a:r>
                      <a:endParaRPr kumimoji="0" lang="ru-RU" sz="14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19546,3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20883,7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86292,4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Итого доходов (тыс.руб.)	</a:t>
                      </a:r>
                      <a:endParaRPr kumimoji="0" lang="ru-RU" sz="14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81675,3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87037,9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91260,4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36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Динамика поступления доходов</a:t>
            </a:r>
            <a:endParaRPr lang="ru-RU" sz="36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72518" cy="116124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268760"/>
            <a:ext cx="6030416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БЮДЖЕТА - расходуемые из бюджета денежные средства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2348880"/>
            <a:ext cx="4572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распределены по: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55576" y="3429000"/>
            <a:ext cx="2006464" cy="2016224"/>
          </a:xfrm>
          <a:prstGeom prst="ellips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73624" y="3429000"/>
            <a:ext cx="2160240" cy="2016224"/>
          </a:xfrm>
          <a:prstGeom prst="ellips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Разделам бюджетной классификации</a:t>
            </a:r>
          </a:p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372200" y="3429000"/>
            <a:ext cx="2088232" cy="2016224"/>
          </a:xfrm>
          <a:prstGeom prst="ellips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68468" y="4067780"/>
            <a:ext cx="178068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Главным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распорядителям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бюджетных средств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6575" y="4149080"/>
            <a:ext cx="2006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Целевым программам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Разделы классификации расходов бюджета</a:t>
            </a:r>
            <a:b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</a:br>
            <a: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МО № 75</a:t>
            </a:r>
            <a:endParaRPr lang="ru-RU" sz="28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187623" y="1844824"/>
            <a:ext cx="7121363" cy="321132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01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00 «Общегосударственные вопросы»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03 00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«Национальная безопасность и правоохранительная деятельность»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04 00 «Национальная экономика»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05 00 «Жилищно-коммунальное хозяйство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07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00 «Образование»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08 00 «Культура, кинематография»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00 «Социальная политика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 04 «Охрана семьи и детства»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11 00 «Физическая культура и спорт»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12 00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«Средства массовой информации»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10043</TotalTime>
  <Words>586</Words>
  <Application>Microsoft Office PowerPoint</Application>
  <PresentationFormat>Экран (4:3)</PresentationFormat>
  <Paragraphs>147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«Бюджет для граждан» внутригородского муниципального образования Санкт-Петербурга муниципальный округ № 75  на 2021 год </vt:lpstr>
      <vt:lpstr>Бюджет для граждан</vt:lpstr>
      <vt:lpstr>Основные понятия </vt:lpstr>
      <vt:lpstr>Основные понятия  </vt:lpstr>
      <vt:lpstr>Основные характеристики бюджета, тыс.руб. </vt:lpstr>
      <vt:lpstr>Доходы бюджета </vt:lpstr>
      <vt:lpstr>Динамика поступления доходов </vt:lpstr>
      <vt:lpstr>Расходы бюджета</vt:lpstr>
      <vt:lpstr>Разделы классификации расходов бюджета МО № 75 </vt:lpstr>
      <vt:lpstr>Динамика расходов бюджета</vt:lpstr>
      <vt:lpstr>Структура расходов бюджета на 2021 год</vt:lpstr>
      <vt:lpstr>Структура расходов на культуру и образование на 2021 год</vt:lpstr>
      <vt:lpstr>Структура расходов на социальную политику на 2021 год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Карина Быханова</dc:creator>
  <cp:lastModifiedBy>Секретарь2</cp:lastModifiedBy>
  <cp:revision>733</cp:revision>
  <dcterms:created xsi:type="dcterms:W3CDTF">2019-03-21T07:49:10Z</dcterms:created>
  <dcterms:modified xsi:type="dcterms:W3CDTF">2022-03-25T08:13:29Z</dcterms:modified>
</cp:coreProperties>
</file>